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71" r:id="rId4"/>
    <p:sldId id="258" r:id="rId5"/>
    <p:sldId id="268" r:id="rId6"/>
    <p:sldId id="259" r:id="rId7"/>
    <p:sldId id="260" r:id="rId8"/>
    <p:sldId id="261" r:id="rId9"/>
    <p:sldId id="270" r:id="rId10"/>
    <p:sldId id="269" r:id="rId11"/>
    <p:sldId id="272" r:id="rId12"/>
    <p:sldId id="262" r:id="rId13"/>
    <p:sldId id="277" r:id="rId14"/>
    <p:sldId id="276" r:id="rId15"/>
    <p:sldId id="278" r:id="rId16"/>
    <p:sldId id="279" r:id="rId17"/>
    <p:sldId id="263" r:id="rId18"/>
    <p:sldId id="281" r:id="rId19"/>
    <p:sldId id="282" r:id="rId20"/>
    <p:sldId id="283" r:id="rId21"/>
    <p:sldId id="284" r:id="rId22"/>
    <p:sldId id="285" r:id="rId23"/>
    <p:sldId id="274" r:id="rId24"/>
    <p:sldId id="280" r:id="rId25"/>
    <p:sldId id="273" r:id="rId26"/>
    <p:sldId id="275" r:id="rId27"/>
    <p:sldId id="264" r:id="rId28"/>
    <p:sldId id="265" r:id="rId29"/>
    <p:sldId id="266" r:id="rId30"/>
    <p:sldId id="26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8E1"/>
    <a:srgbClr val="0432FF"/>
    <a:srgbClr val="172CC7"/>
    <a:srgbClr val="EEADDA"/>
    <a:srgbClr val="C5E9EF"/>
    <a:srgbClr val="C80000"/>
    <a:srgbClr val="FBE5D6"/>
    <a:srgbClr val="DB0215"/>
    <a:srgbClr val="79ADD2"/>
    <a:srgbClr val="80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8" autoAdjust="0"/>
    <p:restoredTop sz="96646" autoAdjust="0"/>
  </p:normalViewPr>
  <p:slideViewPr>
    <p:cSldViewPr snapToGrid="0">
      <p:cViewPr varScale="1">
        <p:scale>
          <a:sx n="128" d="100"/>
          <a:sy n="128" d="100"/>
        </p:scale>
        <p:origin x="704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58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60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43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11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82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722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3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1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698560"/>
            <a:ext cx="9143999" cy="366389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Report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Reproducibility report of PENCIL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5314" y="5175437"/>
            <a:ext cx="9055664" cy="1401024"/>
          </a:xfrm>
        </p:spPr>
        <p:txBody>
          <a:bodyPr/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Yingying Cao, Tiangen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Chang, Sahil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Sahni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Eytan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Ruppin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 10, 2023</a:t>
            </a:r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01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Incorrect: did not re-do normalization, scaling and PCA for the subset of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A2AAD-3045-76C3-FFF4-C5C4AC9A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501650"/>
            <a:ext cx="303195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5FF40-B027-871E-04AF-0272FC33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00" y="501650"/>
            <a:ext cx="3058789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68AEC-C155-0DA8-B979-DC771F92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5" y="501650"/>
            <a:ext cx="3015916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25935-2C5B-D6FD-85CE-8B915F776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613150"/>
            <a:ext cx="3039979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5BF8D-D9B2-A43B-9A28-B1E0E5949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99" y="3613150"/>
            <a:ext cx="303280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B8087-159B-4F84-C351-71A4FCFE2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8" y="3613150"/>
            <a:ext cx="3007123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</p:spTree>
    <p:extLst>
      <p:ext uri="{BB962C8B-B14F-4D97-AF65-F5344CB8AC3E}">
        <p14:creationId xmlns:p14="http://schemas.microsoft.com/office/powerpoint/2010/main" val="28945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</a:t>
            </a:r>
            <a:r>
              <a:rPr lang="en-US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98F9-4DE6-590F-3D97-17388C8F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501134"/>
            <a:ext cx="307715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2C60A-EE81-1C65-3B38-6DEA3EA8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4" y="501134"/>
            <a:ext cx="306217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E02E1-811C-D2AF-2C7F-6557989D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501134"/>
            <a:ext cx="3046228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37B73-B8EE-D635-850E-C618739E5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3657342"/>
            <a:ext cx="3054202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986D0-38DA-9164-CB4A-1747F9F4B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9" y="3657342"/>
            <a:ext cx="3060333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F69C42-C5CD-F029-3ACE-3F2A7F8D2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3657342"/>
            <a:ext cx="30033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D5EB0-D599-CC5D-87E8-8C94439B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66" y="0"/>
            <a:ext cx="4340711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80AD67-52A0-C15B-B4A4-E81E2371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3183178"/>
            <a:ext cx="434071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2DA5C-9522-CCA3-CBB8-76189B30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89483"/>
            <a:ext cx="434071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9D2484-A6B1-570B-E44A-9C03E954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89483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9DEAF-C3BB-25ED-D2F1-03F5D6B70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3183178"/>
            <a:ext cx="434071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40F05-6AB4-B3A4-67A4-9817447513B6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358375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cells, this is ALL training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474CB-2E40-AB71-5414-8FE83E3A3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1" y="336049"/>
            <a:ext cx="9788278" cy="6185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9E4C3C-3867-9E2A-9045-E193E683C9B7}"/>
              </a:ext>
            </a:extLst>
          </p:cNvPr>
          <p:cNvCxnSpPr>
            <a:cxnSpLocks/>
          </p:cNvCxnSpPr>
          <p:nvPr/>
        </p:nvCxnSpPr>
        <p:spPr>
          <a:xfrm>
            <a:off x="1649896" y="6185452"/>
            <a:ext cx="3518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4C6A3A-E059-CE3B-DC87-22BADC0D2F7E}"/>
              </a:ext>
            </a:extLst>
          </p:cNvPr>
          <p:cNvCxnSpPr>
            <a:cxnSpLocks/>
          </p:cNvCxnSpPr>
          <p:nvPr/>
        </p:nvCxnSpPr>
        <p:spPr>
          <a:xfrm>
            <a:off x="5330687" y="6185452"/>
            <a:ext cx="419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1B4F7-A626-0491-4B45-7CF1F868EA7E}"/>
              </a:ext>
            </a:extLst>
          </p:cNvPr>
          <p:cNvSpPr txBox="1"/>
          <p:nvPr/>
        </p:nvSpPr>
        <p:spPr>
          <a:xfrm>
            <a:off x="2995118" y="6217850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3FD65-0F49-36E0-BA0C-0E4368C110CC}"/>
              </a:ext>
            </a:extLst>
          </p:cNvPr>
          <p:cNvSpPr txBox="1"/>
          <p:nvPr/>
        </p:nvSpPr>
        <p:spPr>
          <a:xfrm>
            <a:off x="6815056" y="62152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</p:spTree>
    <p:extLst>
      <p:ext uri="{BB962C8B-B14F-4D97-AF65-F5344CB8AC3E}">
        <p14:creationId xmlns:p14="http://schemas.microsoft.com/office/powerpoint/2010/main" val="321073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2A00BF-DA47-DEFC-13A9-91B7A129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685802"/>
            <a:ext cx="10401301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20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39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2AAB-B3EA-B72F-6E7D-B0E5A8C6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2" y="646331"/>
            <a:ext cx="10889455" cy="622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7A1F-250C-8D68-2021-74DFB47E739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84255-739D-A8B8-52CE-338D067596AF}"/>
              </a:ext>
            </a:extLst>
          </p:cNvPr>
          <p:cNvSpPr/>
          <p:nvPr/>
        </p:nvSpPr>
        <p:spPr>
          <a:xfrm>
            <a:off x="5039139" y="51683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A97F3-43BE-AEF7-3C24-569DE9B4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" y="646331"/>
            <a:ext cx="10870422" cy="6211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3C3A1-6731-A3ED-D7FC-2F324E4520C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7A81FE-C6E9-3860-EF2B-3386037308C4}"/>
              </a:ext>
            </a:extLst>
          </p:cNvPr>
          <p:cNvSpPr/>
          <p:nvPr/>
        </p:nvSpPr>
        <p:spPr>
          <a:xfrm>
            <a:off x="4764156" y="7487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F282D-2E0F-7C41-983D-6AAB1F0E8D5B}"/>
              </a:ext>
            </a:extLst>
          </p:cNvPr>
          <p:cNvSpPr/>
          <p:nvPr/>
        </p:nvSpPr>
        <p:spPr>
          <a:xfrm>
            <a:off x="2769703" y="4803223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4F483-3392-4C09-65FC-B54A87B31B17}"/>
              </a:ext>
            </a:extLst>
          </p:cNvPr>
          <p:cNvSpPr/>
          <p:nvPr/>
        </p:nvSpPr>
        <p:spPr>
          <a:xfrm>
            <a:off x="9054546" y="4803222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B64378A-15A0-5579-739A-54A1401CA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02" y="725626"/>
            <a:ext cx="7772400" cy="4439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92700-B94D-2689-DF5E-C994461DA04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5E6EC5-D0C2-90EF-B7B4-EEDB5FCF2667}"/>
              </a:ext>
            </a:extLst>
          </p:cNvPr>
          <p:cNvCxnSpPr>
            <a:cxnSpLocks/>
          </p:cNvCxnSpPr>
          <p:nvPr/>
        </p:nvCxnSpPr>
        <p:spPr>
          <a:xfrm>
            <a:off x="1918252" y="1235765"/>
            <a:ext cx="24847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642ACC-9052-A2CE-1A56-CF707618AE50}"/>
              </a:ext>
            </a:extLst>
          </p:cNvPr>
          <p:cNvSpPr txBox="1"/>
          <p:nvPr/>
        </p:nvSpPr>
        <p:spPr>
          <a:xfrm>
            <a:off x="1908939" y="902376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1E99D-02D3-92EA-5039-22DEB4E44325}"/>
              </a:ext>
            </a:extLst>
          </p:cNvPr>
          <p:cNvCxnSpPr>
            <a:cxnSpLocks/>
          </p:cNvCxnSpPr>
          <p:nvPr/>
        </p:nvCxnSpPr>
        <p:spPr>
          <a:xfrm>
            <a:off x="4525617" y="1235765"/>
            <a:ext cx="368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167F3B-2528-F439-B106-9F4B551AC680}"/>
              </a:ext>
            </a:extLst>
          </p:cNvPr>
          <p:cNvSpPr txBox="1"/>
          <p:nvPr/>
        </p:nvSpPr>
        <p:spPr>
          <a:xfrm>
            <a:off x="3903386" y="89899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10CDC0-7228-ACF1-7264-325ABD4E3893}"/>
              </a:ext>
            </a:extLst>
          </p:cNvPr>
          <p:cNvCxnSpPr>
            <a:cxnSpLocks/>
          </p:cNvCxnSpPr>
          <p:nvPr/>
        </p:nvCxnSpPr>
        <p:spPr>
          <a:xfrm>
            <a:off x="5122583" y="1235765"/>
            <a:ext cx="23615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1EC21-F348-754E-2202-CB29EE9F3C76}"/>
              </a:ext>
            </a:extLst>
          </p:cNvPr>
          <p:cNvSpPr txBox="1"/>
          <p:nvPr/>
        </p:nvSpPr>
        <p:spPr>
          <a:xfrm>
            <a:off x="5659918" y="902376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</p:spTree>
    <p:extLst>
      <p:ext uri="{BB962C8B-B14F-4D97-AF65-F5344CB8AC3E}">
        <p14:creationId xmlns:p14="http://schemas.microsoft.com/office/powerpoint/2010/main" val="204679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3832D-D6EC-1AFE-783A-83A38232332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E71AF-F565-2942-862E-913E5DD1AC3C}"/>
              </a:ext>
            </a:extLst>
          </p:cNvPr>
          <p:cNvCxnSpPr>
            <a:cxnSpLocks/>
          </p:cNvCxnSpPr>
          <p:nvPr/>
        </p:nvCxnSpPr>
        <p:spPr>
          <a:xfrm>
            <a:off x="2953989" y="1355036"/>
            <a:ext cx="3312" cy="2164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45D16B-9217-D2B1-30AA-425A00D6DFDF}"/>
              </a:ext>
            </a:extLst>
          </p:cNvPr>
          <p:cNvSpPr txBox="1"/>
          <p:nvPr/>
        </p:nvSpPr>
        <p:spPr>
          <a:xfrm>
            <a:off x="1209258" y="2377757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3351A-0FA6-C52E-0594-6104F4F8F079}"/>
              </a:ext>
            </a:extLst>
          </p:cNvPr>
          <p:cNvSpPr txBox="1"/>
          <p:nvPr/>
        </p:nvSpPr>
        <p:spPr>
          <a:xfrm>
            <a:off x="1293952" y="368871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AC5D7-3D3F-ED04-D0A2-688D1573B6ED}"/>
              </a:ext>
            </a:extLst>
          </p:cNvPr>
          <p:cNvSpPr txBox="1"/>
          <p:nvPr/>
        </p:nvSpPr>
        <p:spPr>
          <a:xfrm>
            <a:off x="929887" y="5078187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BE785-3299-9B3C-83DD-D92E4FED50E6}"/>
              </a:ext>
            </a:extLst>
          </p:cNvPr>
          <p:cNvCxnSpPr>
            <a:cxnSpLocks/>
          </p:cNvCxnSpPr>
          <p:nvPr/>
        </p:nvCxnSpPr>
        <p:spPr>
          <a:xfrm>
            <a:off x="2953989" y="3707296"/>
            <a:ext cx="0" cy="258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7525BC-EE42-12CD-B568-A37D12AAD52A}"/>
              </a:ext>
            </a:extLst>
          </p:cNvPr>
          <p:cNvCxnSpPr>
            <a:cxnSpLocks/>
          </p:cNvCxnSpPr>
          <p:nvPr/>
        </p:nvCxnSpPr>
        <p:spPr>
          <a:xfrm>
            <a:off x="2953989" y="4175377"/>
            <a:ext cx="0" cy="2086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386A926-095A-0597-69EB-A496972D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01" y="396876"/>
            <a:ext cx="632459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F04C7-F20A-72E6-3FB2-31D9FC6FE31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BC1A-4466-69F4-86D8-5CB5730B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00539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Get response from the PENCIL authors about the reproducibility on the melanoma data GSE120575</a:t>
            </a:r>
          </a:p>
          <a:p>
            <a:endParaRPr lang="en-US" dirty="0"/>
          </a:p>
          <a:p>
            <a:r>
              <a:rPr lang="en-US" dirty="0"/>
              <a:t>Get at least one </a:t>
            </a:r>
            <a:r>
              <a:rPr lang="en-US" dirty="0" err="1"/>
              <a:t>scRNAseq</a:t>
            </a:r>
            <a:r>
              <a:rPr lang="en-US" dirty="0"/>
              <a:t> dataset with ICB response information for HNSCC or TNBC or melanoma</a:t>
            </a:r>
          </a:p>
          <a:p>
            <a:endParaRPr lang="en-US" dirty="0"/>
          </a:p>
          <a:p>
            <a:r>
              <a:rPr lang="en-US" dirty="0"/>
              <a:t>Functional analysis of phenotype-related cells identified by PENCIL to get biological insights from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1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6EBFE-6CC0-3446-3D1F-2B9865E8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11" y="1480930"/>
            <a:ext cx="7772400" cy="44413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1286FA-9142-7AFD-978B-B78121826C97}"/>
              </a:ext>
            </a:extLst>
          </p:cNvPr>
          <p:cNvCxnSpPr>
            <a:cxnSpLocks/>
          </p:cNvCxnSpPr>
          <p:nvPr/>
        </p:nvCxnSpPr>
        <p:spPr>
          <a:xfrm>
            <a:off x="2226365" y="5708375"/>
            <a:ext cx="30711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0D1893-CD7E-AF54-F8F5-5E218BBBE817}"/>
              </a:ext>
            </a:extLst>
          </p:cNvPr>
          <p:cNvCxnSpPr>
            <a:cxnSpLocks/>
          </p:cNvCxnSpPr>
          <p:nvPr/>
        </p:nvCxnSpPr>
        <p:spPr>
          <a:xfrm>
            <a:off x="5569223" y="5708375"/>
            <a:ext cx="38928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A514E6-3726-D398-290F-5CA8487E56F6}"/>
              </a:ext>
            </a:extLst>
          </p:cNvPr>
          <p:cNvSpPr txBox="1"/>
          <p:nvPr/>
        </p:nvSpPr>
        <p:spPr>
          <a:xfrm>
            <a:off x="3233654" y="5740773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ABF96-3CAF-6718-FE25-AA02CDC8F970}"/>
              </a:ext>
            </a:extLst>
          </p:cNvPr>
          <p:cNvSpPr txBox="1"/>
          <p:nvPr/>
        </p:nvSpPr>
        <p:spPr>
          <a:xfrm>
            <a:off x="7053592" y="5738125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ED57A2-52E8-BD59-08ED-AE7D3B114A39}"/>
              </a:ext>
            </a:extLst>
          </p:cNvPr>
          <p:cNvCxnSpPr/>
          <p:nvPr/>
        </p:nvCxnSpPr>
        <p:spPr>
          <a:xfrm>
            <a:off x="5486397" y="954158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5430B9-6A88-B8B5-891F-F1F351C9478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vs. ICB response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91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9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E2838D5-54AF-8C03-6592-EB019355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00" y="76411"/>
            <a:ext cx="4340711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E6E44-C9FF-9448-3E3A-F32F8A8D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3245469"/>
            <a:ext cx="434071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B48C9-6F9F-E62E-4267-3E1EFD8E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76411"/>
            <a:ext cx="434071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86126-8DAB-927C-2C42-04199779A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3245469"/>
            <a:ext cx="434071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55FA1E-00AB-1926-74A1-D9DB7F87B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76411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587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B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708680" y="272179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85885" y="5893454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566107" y="2722813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566107" y="589345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83CC0-3835-5604-5079-DCBD0746D4F1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41266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9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953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result: still CANNOT reproduce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the result in the PENCIL paper</a:t>
            </a:r>
            <a:r>
              <a:rPr lang="en-US" b="1"/>
              <a:t>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4794838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  <a:p>
            <a:r>
              <a:rPr lang="en-US" dirty="0"/>
              <a:t>(use original anno.)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479483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479483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9052C-A2F7-CB80-BE07-22FE2C266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3" y="1836183"/>
            <a:ext cx="309305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1263C-19F2-C66E-5270-B2EF10E1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95" y="1836183"/>
            <a:ext cx="3112168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C14DBC-B173-D21D-A552-A72D6E72B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7" y="1836183"/>
            <a:ext cx="3086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5F50686-6B4B-FBF2-F7B5-DE1644AD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51" y="134053"/>
            <a:ext cx="4340711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92FA3F-D36B-2470-2063-0F137A77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6" y="134094"/>
            <a:ext cx="434071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12882-0B28-F787-A44B-790CA9113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7" y="3215074"/>
            <a:ext cx="4340711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B6BD4D-A895-4951-183B-88EBB6417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3215115"/>
            <a:ext cx="4340711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D49C88-A9DB-87DA-CB21-2460E3351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134094"/>
            <a:ext cx="4340711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AAF94-81D1-87AF-E7DC-9F6038DD69E4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205400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59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Step 0: Raw data preprocessing, QC, normalization, cell annotation (use original annotation if provided with paper, e.g. GSE120575 CD8T)</a:t>
            </a:r>
          </a:p>
          <a:p>
            <a:r>
              <a:rPr lang="en-US" dirty="0"/>
              <a:t>Step 1: Add phenotype info. to Seurat object</a:t>
            </a:r>
          </a:p>
          <a:p>
            <a:r>
              <a:rPr lang="en-US" dirty="0"/>
              <a:t>Step 2: Subset to cell types of interest (e.g., CD4T, CD8T, B cells), and save to .h5ad</a:t>
            </a:r>
          </a:p>
          <a:p>
            <a:r>
              <a:rPr lang="en-US" dirty="0"/>
              <a:t>Step 3: Run PENCIL</a:t>
            </a:r>
          </a:p>
          <a:p>
            <a:r>
              <a:rPr lang="en-US" dirty="0"/>
              <a:t>Step 4: Downstream analysis of phenotype-related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7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results for the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1. Ratio between phenotype-related cells (yes/no) may be used to predict phenotype of a patient (e.g. ICB response)</a:t>
            </a:r>
          </a:p>
          <a:p>
            <a:r>
              <a:rPr lang="en-US" dirty="0"/>
              <a:t>2. Marker gene analysis of phenotype-related cells</a:t>
            </a:r>
          </a:p>
          <a:p>
            <a:r>
              <a:rPr lang="en-US" dirty="0"/>
              <a:t>3. functional (GO/pathway) analysis of genes/cells</a:t>
            </a:r>
          </a:p>
          <a:p>
            <a:r>
              <a:rPr lang="en-US" dirty="0"/>
              <a:t>4. Optional: Compare with intuitive methods such as counting the cells from R/NR in each cluster and identify phenotype-related clusters and the marker genes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1. Regarding GSE120575, there are 44 samples. Using 30 to train the model, 14 to evaluate the predictive power. Stratifying R/NR during train/test splitting. </a:t>
            </a:r>
          </a:p>
          <a:p>
            <a:pPr lvl="1"/>
            <a:r>
              <a:rPr lang="en-US" dirty="0"/>
              <a:t>2. </a:t>
            </a:r>
          </a:p>
          <a:p>
            <a:r>
              <a:rPr lang="en-US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4350F-9BC7-D09B-C30D-DF417F52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07160"/>
            <a:ext cx="5029200" cy="431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3F602-BEAC-F93F-FB2A-E614A0D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4" y="907160"/>
            <a:ext cx="5029200" cy="431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5BE39-EBB5-C303-8DAF-634248DA9525}"/>
              </a:ext>
            </a:extLst>
          </p:cNvPr>
          <p:cNvSpPr txBox="1"/>
          <p:nvPr/>
        </p:nvSpPr>
        <p:spPr>
          <a:xfrm>
            <a:off x="1828800" y="5486400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pipeline (8056 CD8T cells)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43059-6633-B1AE-C219-9A87A111EF4E}"/>
              </a:ext>
            </a:extLst>
          </p:cNvPr>
          <p:cNvSpPr txBox="1"/>
          <p:nvPr/>
        </p:nvSpPr>
        <p:spPr>
          <a:xfrm>
            <a:off x="7557052" y="54864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paper (6350 CD8T cells)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334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extracting CD8T cells</a:t>
            </a:r>
          </a:p>
        </p:txBody>
      </p:sp>
    </p:spTree>
    <p:extLst>
      <p:ext uri="{BB962C8B-B14F-4D97-AF65-F5344CB8AC3E}">
        <p14:creationId xmlns:p14="http://schemas.microsoft.com/office/powerpoint/2010/main" val="232956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26AF3-0100-4B2B-E120-D0E3DF33E1A6}"/>
              </a:ext>
            </a:extLst>
          </p:cNvPr>
          <p:cNvSpPr txBox="1"/>
          <p:nvPr/>
        </p:nvSpPr>
        <p:spPr>
          <a:xfrm>
            <a:off x="0" y="0"/>
            <a:ext cx="769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</a:t>
            </a:r>
            <a:r>
              <a:rPr lang="en-US" b="1" dirty="0"/>
              <a:t>: CANNOT reproduce PENCIL result with default parameters GSE120575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E80C9-9027-ED26-6B39-158E8BFD5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438400"/>
            <a:ext cx="4978400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514CD-D8FE-4080-DE54-4AC4280D3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106"/>
            <a:ext cx="4820832" cy="504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3468E-F0DC-2471-D33E-1B41810C7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1" y="459106"/>
            <a:ext cx="7270879" cy="19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result of GSE200996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Logic</a:t>
            </a:r>
          </a:p>
          <a:p>
            <a:pPr lvl="2"/>
            <a:r>
              <a:rPr lang="en-US" dirty="0"/>
              <a:t>1. Using tissue CD8T, CD4T, B cells respectively</a:t>
            </a:r>
          </a:p>
          <a:p>
            <a:pPr lvl="2"/>
            <a:r>
              <a:rPr lang="en-US" dirty="0"/>
              <a:t>2. Using PBMC CD8T, CD4T, B cells respectively</a:t>
            </a:r>
          </a:p>
          <a:p>
            <a:pPr lvl="1"/>
            <a:r>
              <a:rPr lang="en-US" dirty="0"/>
              <a:t>Result</a:t>
            </a:r>
          </a:p>
          <a:p>
            <a:pPr lvl="2"/>
            <a:r>
              <a:rPr lang="en-US" dirty="0"/>
              <a:t>Tissue immune cells better correlate with ICB response (measured by &gt;10% tumor reduction), where B cells have the best correlation. PBMC CD4T and B cells barely have correlation with ICB response. Interestingly, PBMC CD8T cells still have strong correlation with ICB response. See more details on the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107901</TotalTime>
  <Words>854</Words>
  <Application>Microsoft Macintosh PowerPoint</Application>
  <PresentationFormat>Widescreen</PresentationFormat>
  <Paragraphs>122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主题</vt:lpstr>
      <vt:lpstr>Work Report  Reproducibility report of PENCIL</vt:lpstr>
      <vt:lpstr>To do list</vt:lpstr>
      <vt:lpstr>Pipeline</vt:lpstr>
      <vt:lpstr>Planned results for the manuscript</vt:lpstr>
      <vt:lpstr>Idea</vt:lpstr>
      <vt:lpstr>PowerPoint Presentation</vt:lpstr>
      <vt:lpstr>PowerPoint Presentation</vt:lpstr>
      <vt:lpstr>PowerPoint Presentation</vt:lpstr>
      <vt:lpstr>Logic and result of GSE200996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1757</cp:revision>
  <dcterms:created xsi:type="dcterms:W3CDTF">2022-01-17T23:31:35Z</dcterms:created>
  <dcterms:modified xsi:type="dcterms:W3CDTF">2023-07-12T19:44:47Z</dcterms:modified>
</cp:coreProperties>
</file>